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각진펜 Bold" panose="020B0600000101010101" charset="-127"/>
      <p:regular r:id="rId27"/>
    </p:embeddedFont>
    <p:embeddedFont>
      <p:font typeface="Gotham Bold" panose="020B0600000101010101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각진펜" panose="020B0600000101010101" charset="-127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876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2904802" y="4294472"/>
            <a:ext cx="12478396" cy="154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spc="-179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&amp; I2C </a:t>
            </a:r>
            <a:r>
              <a:rPr lang="en-US" sz="9000" b="1" spc="-1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85350" y="7837735"/>
            <a:ext cx="8517301" cy="41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발표자 : 안유한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510842" y="4160661"/>
            <a:ext cx="5307776" cy="3776465"/>
          </a:xfrm>
          <a:custGeom>
            <a:avLst/>
            <a:gdLst/>
            <a:ahLst/>
            <a:cxnLst/>
            <a:rect l="l" t="t" r="r" b="b"/>
            <a:pathLst>
              <a:path w="5307776" h="3776465">
                <a:moveTo>
                  <a:pt x="0" y="0"/>
                </a:moveTo>
                <a:lnTo>
                  <a:pt x="5307776" y="0"/>
                </a:lnTo>
                <a:lnTo>
                  <a:pt x="5307776" y="3776465"/>
                </a:lnTo>
                <a:lnTo>
                  <a:pt x="0" y="3776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3013" y="3353276"/>
            <a:ext cx="4438519" cy="44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  <a:spcBef>
                <a:spcPct val="0"/>
              </a:spcBef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Slave FSM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8153" y="3424613"/>
            <a:ext cx="7725898" cy="5011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539" lvl="1" indent="-281269" algn="l">
              <a:lnSpc>
                <a:spcPts val="3647"/>
              </a:lnSpc>
              <a:buFont typeface="Arial"/>
              <a:buChar char="•"/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IDLE 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SPI Master가 슬레이브를 선택하지 않았으므로 MOSI 신호를 받지 않고 대기함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CS가 Low로 떨어지면 비트 수신 준비</a:t>
            </a:r>
          </a:p>
          <a:p>
            <a:pPr marL="562539" lvl="1" indent="-281269" algn="l">
              <a:lnSpc>
                <a:spcPts val="3647"/>
              </a:lnSpc>
              <a:buFont typeface="Arial"/>
              <a:buChar char="•"/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PHASE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sclk rising edge마다 MOSI 비트를 하나씩 시프트하여 수신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 8비트(0~7)를 채우면 수신 완료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CS가 High로 올라가면 통신종료 후 IDLE 돌아감</a:t>
            </a:r>
          </a:p>
          <a:p>
            <a:pPr algn="l">
              <a:lnSpc>
                <a:spcPts val="3647"/>
              </a:lnSpc>
            </a:pPr>
            <a:endParaRPr lang="en-US" sz="2605" spc="-52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647"/>
              </a:lnSpc>
              <a:spcBef>
                <a:spcPct val="0"/>
              </a:spcBef>
            </a:pPr>
            <a:endParaRPr lang="en-US" sz="2605" spc="-52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425510" y="1904745"/>
            <a:ext cx="13849006" cy="4847152"/>
          </a:xfrm>
          <a:custGeom>
            <a:avLst/>
            <a:gdLst/>
            <a:ahLst/>
            <a:cxnLst/>
            <a:rect l="l" t="t" r="r" b="b"/>
            <a:pathLst>
              <a:path w="13849006" h="4847152">
                <a:moveTo>
                  <a:pt x="0" y="0"/>
                </a:moveTo>
                <a:lnTo>
                  <a:pt x="13849006" y="0"/>
                </a:lnTo>
                <a:lnTo>
                  <a:pt x="13849006" y="4847152"/>
                </a:lnTo>
                <a:lnTo>
                  <a:pt x="0" y="4847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17112" y="6751897"/>
            <a:ext cx="4596875" cy="2689172"/>
          </a:xfrm>
          <a:custGeom>
            <a:avLst/>
            <a:gdLst/>
            <a:ahLst/>
            <a:cxnLst/>
            <a:rect l="l" t="t" r="r" b="b"/>
            <a:pathLst>
              <a:path w="4596875" h="2689172">
                <a:moveTo>
                  <a:pt x="0" y="0"/>
                </a:moveTo>
                <a:lnTo>
                  <a:pt x="4596875" y="0"/>
                </a:lnTo>
                <a:lnTo>
                  <a:pt x="4596875" y="2689172"/>
                </a:lnTo>
                <a:lnTo>
                  <a:pt x="0" y="2689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69703" y="6751897"/>
            <a:ext cx="4702407" cy="2645104"/>
          </a:xfrm>
          <a:custGeom>
            <a:avLst/>
            <a:gdLst/>
            <a:ahLst/>
            <a:cxnLst/>
            <a:rect l="l" t="t" r="r" b="b"/>
            <a:pathLst>
              <a:path w="4702407" h="2645104">
                <a:moveTo>
                  <a:pt x="0" y="0"/>
                </a:moveTo>
                <a:lnTo>
                  <a:pt x="4702407" y="0"/>
                </a:lnTo>
                <a:lnTo>
                  <a:pt x="4702407" y="2645104"/>
                </a:lnTo>
                <a:lnTo>
                  <a:pt x="0" y="2645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1820350" y="1050635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설계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7689" y="1386087"/>
            <a:ext cx="4438519" cy="44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  <a:spcBef>
                <a:spcPct val="0"/>
              </a:spcBef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Simulation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873994" y="7014796"/>
            <a:ext cx="482321" cy="617444"/>
            <a:chOff x="0" y="0"/>
            <a:chExt cx="812800" cy="1040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040506"/>
            </a:xfrm>
            <a:custGeom>
              <a:avLst/>
              <a:gdLst/>
              <a:ahLst/>
              <a:cxnLst/>
              <a:rect l="l" t="t" r="r" b="b"/>
              <a:pathLst>
                <a:path w="812800" h="1040506">
                  <a:moveTo>
                    <a:pt x="406400" y="0"/>
                  </a:moveTo>
                  <a:cubicBezTo>
                    <a:pt x="181951" y="0"/>
                    <a:pt x="0" y="232925"/>
                    <a:pt x="0" y="520253"/>
                  </a:cubicBezTo>
                  <a:cubicBezTo>
                    <a:pt x="0" y="807581"/>
                    <a:pt x="181951" y="1040506"/>
                    <a:pt x="406400" y="1040506"/>
                  </a:cubicBezTo>
                  <a:cubicBezTo>
                    <a:pt x="630849" y="1040506"/>
                    <a:pt x="812800" y="807581"/>
                    <a:pt x="812800" y="520253"/>
                  </a:cubicBezTo>
                  <a:cubicBezTo>
                    <a:pt x="812800" y="2329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9447"/>
              <a:ext cx="660400" cy="883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4123741" y="5600762"/>
            <a:ext cx="104943" cy="12285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 flipV="1">
            <a:off x="4219159" y="5600762"/>
            <a:ext cx="9525" cy="64400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H="1" flipV="1">
            <a:off x="4228684" y="5600762"/>
            <a:ext cx="70566" cy="12285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4391416" y="5740464"/>
            <a:ext cx="78253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MODE 0</a:t>
            </a:r>
          </a:p>
        </p:txBody>
      </p:sp>
      <p:sp>
        <p:nvSpPr>
          <p:cNvPr id="19" name="AutoShape 19"/>
          <p:cNvSpPr/>
          <p:nvPr/>
        </p:nvSpPr>
        <p:spPr>
          <a:xfrm flipH="1" flipV="1">
            <a:off x="6768125" y="5600762"/>
            <a:ext cx="0" cy="64400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 flipV="1">
            <a:off x="6681040" y="6112419"/>
            <a:ext cx="70566" cy="12285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6782020" y="6128392"/>
            <a:ext cx="96924" cy="10333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6878943" y="5740464"/>
            <a:ext cx="78253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MODE 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115155" y="8479861"/>
            <a:ext cx="482321" cy="617444"/>
            <a:chOff x="0" y="0"/>
            <a:chExt cx="812800" cy="10405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1040506"/>
            </a:xfrm>
            <a:custGeom>
              <a:avLst/>
              <a:gdLst/>
              <a:ahLst/>
              <a:cxnLst/>
              <a:rect l="l" t="t" r="r" b="b"/>
              <a:pathLst>
                <a:path w="812800" h="1040506">
                  <a:moveTo>
                    <a:pt x="406400" y="0"/>
                  </a:moveTo>
                  <a:cubicBezTo>
                    <a:pt x="181951" y="0"/>
                    <a:pt x="0" y="232925"/>
                    <a:pt x="0" y="520253"/>
                  </a:cubicBezTo>
                  <a:cubicBezTo>
                    <a:pt x="0" y="807581"/>
                    <a:pt x="181951" y="1040506"/>
                    <a:pt x="406400" y="1040506"/>
                  </a:cubicBezTo>
                  <a:cubicBezTo>
                    <a:pt x="630849" y="1040506"/>
                    <a:pt x="812800" y="807581"/>
                    <a:pt x="812800" y="520253"/>
                  </a:cubicBezTo>
                  <a:cubicBezTo>
                    <a:pt x="812800" y="2329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59447"/>
              <a:ext cx="660400" cy="883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953952" y="7101224"/>
            <a:ext cx="482321" cy="617444"/>
            <a:chOff x="0" y="0"/>
            <a:chExt cx="812800" cy="104050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1040506"/>
            </a:xfrm>
            <a:custGeom>
              <a:avLst/>
              <a:gdLst/>
              <a:ahLst/>
              <a:cxnLst/>
              <a:rect l="l" t="t" r="r" b="b"/>
              <a:pathLst>
                <a:path w="812800" h="1040506">
                  <a:moveTo>
                    <a:pt x="406400" y="0"/>
                  </a:moveTo>
                  <a:cubicBezTo>
                    <a:pt x="181951" y="0"/>
                    <a:pt x="0" y="232925"/>
                    <a:pt x="0" y="520253"/>
                  </a:cubicBezTo>
                  <a:cubicBezTo>
                    <a:pt x="0" y="807581"/>
                    <a:pt x="181951" y="1040506"/>
                    <a:pt x="406400" y="1040506"/>
                  </a:cubicBezTo>
                  <a:cubicBezTo>
                    <a:pt x="630849" y="1040506"/>
                    <a:pt x="812800" y="807581"/>
                    <a:pt x="812800" y="520253"/>
                  </a:cubicBezTo>
                  <a:cubicBezTo>
                    <a:pt x="812800" y="2329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59447"/>
              <a:ext cx="660400" cy="883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H="1" flipV="1">
            <a:off x="9336702" y="5591274"/>
            <a:ext cx="0" cy="64400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H="1" flipV="1">
            <a:off x="9249617" y="6102931"/>
            <a:ext cx="70566" cy="12285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H="1">
            <a:off x="9350597" y="6118904"/>
            <a:ext cx="96924" cy="10333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9498627" y="5740464"/>
            <a:ext cx="78253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MODE 2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139033" y="8479861"/>
            <a:ext cx="482321" cy="617444"/>
            <a:chOff x="0" y="0"/>
            <a:chExt cx="812800" cy="104050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1040506"/>
            </a:xfrm>
            <a:custGeom>
              <a:avLst/>
              <a:gdLst/>
              <a:ahLst/>
              <a:cxnLst/>
              <a:rect l="l" t="t" r="r" b="b"/>
              <a:pathLst>
                <a:path w="812800" h="1040506">
                  <a:moveTo>
                    <a:pt x="406400" y="0"/>
                  </a:moveTo>
                  <a:cubicBezTo>
                    <a:pt x="181951" y="0"/>
                    <a:pt x="0" y="232925"/>
                    <a:pt x="0" y="520253"/>
                  </a:cubicBezTo>
                  <a:cubicBezTo>
                    <a:pt x="0" y="807581"/>
                    <a:pt x="181951" y="1040506"/>
                    <a:pt x="406400" y="1040506"/>
                  </a:cubicBezTo>
                  <a:cubicBezTo>
                    <a:pt x="630849" y="1040506"/>
                    <a:pt x="812800" y="807581"/>
                    <a:pt x="812800" y="520253"/>
                  </a:cubicBezTo>
                  <a:cubicBezTo>
                    <a:pt x="812800" y="2329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59447"/>
              <a:ext cx="660400" cy="883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 flipV="1">
            <a:off x="11488858" y="5600481"/>
            <a:ext cx="104943" cy="12285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 flipV="1">
            <a:off x="11584276" y="5600481"/>
            <a:ext cx="9525" cy="64400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H="1" flipV="1">
            <a:off x="11593801" y="5600481"/>
            <a:ext cx="70566" cy="12285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11708099" y="5779716"/>
            <a:ext cx="78253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MODE 3</a:t>
            </a:r>
          </a:p>
        </p:txBody>
      </p:sp>
      <p:sp>
        <p:nvSpPr>
          <p:cNvPr id="40" name="AutoShape 40"/>
          <p:cNvSpPr/>
          <p:nvPr/>
        </p:nvSpPr>
        <p:spPr>
          <a:xfrm>
            <a:off x="6474639" y="1904745"/>
            <a:ext cx="0" cy="478694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H="1">
            <a:off x="8894104" y="1904745"/>
            <a:ext cx="0" cy="478694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flipH="1">
            <a:off x="11300615" y="1904745"/>
            <a:ext cx="0" cy="478694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4487963" y="3360228"/>
            <a:ext cx="1371967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DE59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CPOL = 0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DE59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CPHA = 0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998388" y="3360228"/>
            <a:ext cx="1371967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DE59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CPOL = 0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DE59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CPHA = 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47520" y="3360228"/>
            <a:ext cx="1371967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DE59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CPOL = 1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DE59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CPHA = 0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490629" y="3360228"/>
            <a:ext cx="1371967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DE59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CPOL = 1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DE59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CPHA =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3006239" y="2385908"/>
            <a:ext cx="13014016" cy="3627657"/>
          </a:xfrm>
          <a:custGeom>
            <a:avLst/>
            <a:gdLst/>
            <a:ahLst/>
            <a:cxnLst/>
            <a:rect l="l" t="t" r="r" b="b"/>
            <a:pathLst>
              <a:path w="13014016" h="3627657">
                <a:moveTo>
                  <a:pt x="0" y="0"/>
                </a:moveTo>
                <a:lnTo>
                  <a:pt x="13014016" y="0"/>
                </a:lnTo>
                <a:lnTo>
                  <a:pt x="13014016" y="3627657"/>
                </a:lnTo>
                <a:lnTo>
                  <a:pt x="0" y="3627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6239" y="6256160"/>
            <a:ext cx="8316838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Master MODULE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카운터 값과 버튼 입력을 기반으로 SPI 전송 시작(start) 전송 데이터(tx_data) Slave 선택 신호(ss)를 제어한다.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Up_Counter의 Count값인 8bit 데이터를 Slave에 전달,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Slave MODULE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카운터에서 들어온 8bit 데이터를 직렬 데이터(MOSI) 로 변환하여 전송한다.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SCLK 생성, SS 제어, MISO 수신, CPOL/CPHA 반영, 전송 완료(done)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691054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141378" y="3537876"/>
            <a:ext cx="16005245" cy="3355603"/>
          </a:xfrm>
          <a:custGeom>
            <a:avLst/>
            <a:gdLst/>
            <a:ahLst/>
            <a:cxnLst/>
            <a:rect l="l" t="t" r="r" b="b"/>
            <a:pathLst>
              <a:path w="16005245" h="3355603">
                <a:moveTo>
                  <a:pt x="0" y="0"/>
                </a:moveTo>
                <a:lnTo>
                  <a:pt x="16005244" y="0"/>
                </a:lnTo>
                <a:lnTo>
                  <a:pt x="16005244" y="3355603"/>
                </a:lnTo>
                <a:lnTo>
                  <a:pt x="0" y="3355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41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2794" y="7036013"/>
            <a:ext cx="831683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cnt → 슬레이브쪽에서 전달 받은  tx_data 2개 → [13:0]] cnt 값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87825" y="5072609"/>
            <a:ext cx="15858798" cy="1523624"/>
            <a:chOff x="0" y="0"/>
            <a:chExt cx="4176803" cy="4012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76803" cy="401284"/>
            </a:xfrm>
            <a:custGeom>
              <a:avLst/>
              <a:gdLst/>
              <a:ahLst/>
              <a:cxnLst/>
              <a:rect l="l" t="t" r="r" b="b"/>
              <a:pathLst>
                <a:path w="4176803" h="401284">
                  <a:moveTo>
                    <a:pt x="0" y="0"/>
                  </a:moveTo>
                  <a:lnTo>
                    <a:pt x="4176803" y="0"/>
                  </a:lnTo>
                  <a:lnTo>
                    <a:pt x="4176803" y="401284"/>
                  </a:lnTo>
                  <a:lnTo>
                    <a:pt x="0" y="401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176803" cy="439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32494" y="1764726"/>
            <a:ext cx="4438519" cy="44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  <a:spcBef>
                <a:spcPct val="0"/>
              </a:spcBef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Simulation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6813967" y="1028700"/>
            <a:ext cx="4660066" cy="828456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동작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942644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540123" y="4484371"/>
            <a:ext cx="6106989" cy="2097663"/>
          </a:xfrm>
          <a:custGeom>
            <a:avLst/>
            <a:gdLst/>
            <a:ahLst/>
            <a:cxnLst/>
            <a:rect l="l" t="t" r="r" b="b"/>
            <a:pathLst>
              <a:path w="6106989" h="2097663">
                <a:moveTo>
                  <a:pt x="0" y="0"/>
                </a:moveTo>
                <a:lnTo>
                  <a:pt x="6106989" y="0"/>
                </a:lnTo>
                <a:lnTo>
                  <a:pt x="6106989" y="2097663"/>
                </a:lnTo>
                <a:lnTo>
                  <a:pt x="0" y="2097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08465" y="6904593"/>
            <a:ext cx="4967518" cy="2332679"/>
          </a:xfrm>
          <a:custGeom>
            <a:avLst/>
            <a:gdLst/>
            <a:ahLst/>
            <a:cxnLst/>
            <a:rect l="l" t="t" r="r" b="b"/>
            <a:pathLst>
              <a:path w="4967518" h="2332679">
                <a:moveTo>
                  <a:pt x="0" y="0"/>
                </a:moveTo>
                <a:lnTo>
                  <a:pt x="4967518" y="0"/>
                </a:lnTo>
                <a:lnTo>
                  <a:pt x="4967518" y="2332679"/>
                </a:lnTo>
                <a:lnTo>
                  <a:pt x="0" y="2332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0123" y="3545544"/>
            <a:ext cx="15207754" cy="38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I2C는  Inter-Integrated Circuit의 약자로, 데이터 라인 (SDA)과 하나의 클럭 라인 (SCL)을 이용하는 동기식 시리얼 통신 방식이다.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21083" y="4436746"/>
            <a:ext cx="7905854" cy="175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1:N(다수 슬레이브) 통신을 지원한다.</a:t>
            </a:r>
          </a:p>
          <a:p>
            <a:pPr marL="431802" lvl="1" indent="-215901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주소 기반으로 슬레이브 선택이 가능하다.</a:t>
            </a:r>
          </a:p>
          <a:p>
            <a:pPr marL="431802" lvl="1" indent="-215901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spc="-4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오픈드레인</a:t>
            </a: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구조로 신호 충돌 없이 다중 장치 연결이 가능하다.</a:t>
            </a:r>
          </a:p>
          <a:p>
            <a:pPr marL="431802" lvl="1" indent="-215901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SPI에 비해 속도는 느리지만 안정적이다.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17248" y="5996432"/>
            <a:ext cx="7730629" cy="58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오픈드레인은 ‘0은 직접 만들고, 1은 풀업저항이 만들도록 비워두는 출력 구조’이다.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여러 장치가 같은 신호선을 동시에 사용할 때 충돌을 방지하기 위해 사용된다.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51762" y="7705840"/>
            <a:ext cx="8099031" cy="69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SDA가 먼저 LOW로 내려가면 START, SCL이 먼저 HIGH로 올라가면 STOP이며,데이터는 SCL이 High일 때만 유효하다.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306" y="622672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891223" y="3228514"/>
            <a:ext cx="5290148" cy="1158501"/>
          </a:xfrm>
          <a:custGeom>
            <a:avLst/>
            <a:gdLst/>
            <a:ahLst/>
            <a:cxnLst/>
            <a:rect l="l" t="t" r="r" b="b"/>
            <a:pathLst>
              <a:path w="5290148" h="1158501">
                <a:moveTo>
                  <a:pt x="0" y="0"/>
                </a:moveTo>
                <a:lnTo>
                  <a:pt x="5290148" y="0"/>
                </a:lnTo>
                <a:lnTo>
                  <a:pt x="5290148" y="1158501"/>
                </a:lnTo>
                <a:lnTo>
                  <a:pt x="0" y="1158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91223" y="5349040"/>
            <a:ext cx="5097154" cy="1778744"/>
          </a:xfrm>
          <a:custGeom>
            <a:avLst/>
            <a:gdLst/>
            <a:ahLst/>
            <a:cxnLst/>
            <a:rect l="l" t="t" r="r" b="b"/>
            <a:pathLst>
              <a:path w="5097154" h="1778744">
                <a:moveTo>
                  <a:pt x="0" y="0"/>
                </a:moveTo>
                <a:lnTo>
                  <a:pt x="5097154" y="0"/>
                </a:lnTo>
                <a:lnTo>
                  <a:pt x="5097154" y="1778744"/>
                </a:lnTo>
                <a:lnTo>
                  <a:pt x="0" y="1778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079197" y="7442109"/>
            <a:ext cx="4909181" cy="1517907"/>
          </a:xfrm>
          <a:custGeom>
            <a:avLst/>
            <a:gdLst/>
            <a:ahLst/>
            <a:cxnLst/>
            <a:rect l="l" t="t" r="r" b="b"/>
            <a:pathLst>
              <a:path w="4909181" h="1517907">
                <a:moveTo>
                  <a:pt x="0" y="0"/>
                </a:moveTo>
                <a:lnTo>
                  <a:pt x="4909180" y="0"/>
                </a:lnTo>
                <a:lnTo>
                  <a:pt x="4909180" y="1517908"/>
                </a:lnTo>
                <a:lnTo>
                  <a:pt x="0" y="15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설계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1223" y="2524968"/>
            <a:ext cx="993841" cy="38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구조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81371" y="2876089"/>
            <a:ext cx="11256597" cy="322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spc="-48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형식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I2C의 한 프레임은 8비트 데이터 + 1비트 ACK 로 구성된다.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마스터는 8비트 데이터를 보낸 뒤, 다음 클럭 구간에서 슬레이브의 ACK을 기다린다.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슬레이브는 8비트를 모두 받은 후,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SCL이 HIGH인 동안 SDA를 LOW로 유지하여 ACK을 응답한다.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슬레이브가 SDA를 LOW로 당기면 → 정상 수신(ACK)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SDA를 그대로 HIGH(Z)로 두면 → 비정상 또는 거부(NACK)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spc="-4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spc="-4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64889" y="6058378"/>
            <a:ext cx="9399570" cy="735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Write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마스터가 START → 슬레이브 주소 → R/W → 데이터 → ACK들을 주고받고 → STOP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64889" y="7647376"/>
            <a:ext cx="9399570" cy="106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Read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마스터가 START → 슬레이브 주소 → R/W=1로 읽기 요청을 하고, 슬레이브가 데이터 전송 → 마스터는 ACK/NACK → STOP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306" y="622672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891223" y="3228514"/>
            <a:ext cx="5290148" cy="1158501"/>
          </a:xfrm>
          <a:custGeom>
            <a:avLst/>
            <a:gdLst/>
            <a:ahLst/>
            <a:cxnLst/>
            <a:rect l="l" t="t" r="r" b="b"/>
            <a:pathLst>
              <a:path w="5290148" h="1158501">
                <a:moveTo>
                  <a:pt x="0" y="0"/>
                </a:moveTo>
                <a:lnTo>
                  <a:pt x="5290148" y="0"/>
                </a:lnTo>
                <a:lnTo>
                  <a:pt x="5290148" y="1158501"/>
                </a:lnTo>
                <a:lnTo>
                  <a:pt x="0" y="1158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91223" y="5349040"/>
            <a:ext cx="5097154" cy="1778744"/>
          </a:xfrm>
          <a:custGeom>
            <a:avLst/>
            <a:gdLst/>
            <a:ahLst/>
            <a:cxnLst/>
            <a:rect l="l" t="t" r="r" b="b"/>
            <a:pathLst>
              <a:path w="5097154" h="1778744">
                <a:moveTo>
                  <a:pt x="0" y="0"/>
                </a:moveTo>
                <a:lnTo>
                  <a:pt x="5097154" y="0"/>
                </a:lnTo>
                <a:lnTo>
                  <a:pt x="5097154" y="1778744"/>
                </a:lnTo>
                <a:lnTo>
                  <a:pt x="0" y="1778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079197" y="7442109"/>
            <a:ext cx="4909181" cy="1517907"/>
          </a:xfrm>
          <a:custGeom>
            <a:avLst/>
            <a:gdLst/>
            <a:ahLst/>
            <a:cxnLst/>
            <a:rect l="l" t="t" r="r" b="b"/>
            <a:pathLst>
              <a:path w="4909181" h="1517907">
                <a:moveTo>
                  <a:pt x="0" y="0"/>
                </a:moveTo>
                <a:lnTo>
                  <a:pt x="4909180" y="0"/>
                </a:lnTo>
                <a:lnTo>
                  <a:pt x="4909180" y="1517908"/>
                </a:lnTo>
                <a:lnTo>
                  <a:pt x="0" y="15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설계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1223" y="2524968"/>
            <a:ext cx="993841" cy="38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구조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81371" y="2876089"/>
            <a:ext cx="11256597" cy="322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spc="-48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형식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I2C의 한 프레임은 8비트 데이터 + 1비트 ACK 로 구성된다.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마스터는 8비트 데이터를 보낸 뒤, 다음 클럭 구간에서 슬레이브의 ACK을 기다린다.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슬레이브는 8비트를 모두 받은 후,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SCL이 HIGH인 동안 SDA를 LOW로 유지하여 ACK을 응답한다.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슬레이브가 SDA를 LOW로 당기면 → 정상 수신(ACK)</a:t>
            </a:r>
          </a:p>
          <a:p>
            <a:pPr marL="863604" lvl="2" indent="-287868" algn="l">
              <a:lnSpc>
                <a:spcPts val="2800"/>
              </a:lnSpc>
              <a:buFont typeface="Arial"/>
              <a:buChar char="⚬"/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SDA를 그대로 HIGH(Z)로 두면 → 비정상 또는 거부(NACK)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spc="-4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spc="-4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64889" y="6058378"/>
            <a:ext cx="9399570" cy="735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Write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마스터가 START → 슬레이브 주소 → R/W → 데이터 → ACK들을 주고받고 → STOP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64889" y="7647376"/>
            <a:ext cx="9399570" cy="106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Read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마스터가 START → 슬레이브 주소 → R/W=1로 읽기 요청을 하고, 슬레이브가 데이터 전송 → 마스터는 ACK/NACK → STOP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306" y="622672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851967" y="2581925"/>
            <a:ext cx="13319634" cy="5123150"/>
          </a:xfrm>
          <a:custGeom>
            <a:avLst/>
            <a:gdLst/>
            <a:ahLst/>
            <a:cxnLst/>
            <a:rect l="l" t="t" r="r" b="b"/>
            <a:pathLst>
              <a:path w="13319634" h="5123150">
                <a:moveTo>
                  <a:pt x="0" y="0"/>
                </a:moveTo>
                <a:lnTo>
                  <a:pt x="13319634" y="0"/>
                </a:lnTo>
                <a:lnTo>
                  <a:pt x="13319634" y="5123150"/>
                </a:lnTo>
                <a:lnTo>
                  <a:pt x="0" y="5123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363" b="-353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1863" y="7901994"/>
            <a:ext cx="11301259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MicroBlaze가 AXI 레지스터를 통해 Master의 컨트롤, 입출력, 상태 레지스터를 제어하고,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SCL/SDA로 Basys3 I2C Slave와 데이터를 교환하여 C 로직이 이를 처리하는 구조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306" y="622672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9670785" y="845396"/>
            <a:ext cx="7104675" cy="8412904"/>
          </a:xfrm>
          <a:custGeom>
            <a:avLst/>
            <a:gdLst/>
            <a:ahLst/>
            <a:cxnLst/>
            <a:rect l="l" t="t" r="r" b="b"/>
            <a:pathLst>
              <a:path w="7104675" h="8412904">
                <a:moveTo>
                  <a:pt x="0" y="0"/>
                </a:moveTo>
                <a:lnTo>
                  <a:pt x="7104674" y="0"/>
                </a:lnTo>
                <a:lnTo>
                  <a:pt x="7104674" y="8412904"/>
                </a:lnTo>
                <a:lnTo>
                  <a:pt x="0" y="8412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4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175" y="2498367"/>
            <a:ext cx="8668242" cy="599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IDLE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버스를 유휴 상태로 유지하고 명령을 대기하는 상태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SDA=1/SCL=1로 I2C 대기 조건을 유지한다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START1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SDA를 먼저 Low로 내려 START 조건을 만드는 단계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통신의 시작 신호를 형성한다.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START2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START 신호를 안정화하는 단계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SDA Low 상태에서 SCL을 Low로 내려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“START 후 첫 비트 전송 준비” 상태를 만든다.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DATA1~4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보낼 비트를 SDA에 올리고, SCL High에서 슬레이브가 샘플링하도록 하고, 안정 시간 유지 후 SCL Low로 내려 다음 비트를 준비하는 과정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SCL High에서 ACK 판별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HOLD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다음 상태 제어 (DATA1, STOP, START1)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STOP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b="1">
              <a:solidFill>
                <a:srgbClr val="3C5CE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29758" y="1834941"/>
            <a:ext cx="2159000" cy="38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Master ASM (write)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9638" y="7079594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7"/>
                </a:lnTo>
                <a:lnTo>
                  <a:pt x="0" y="2832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4479" y="66616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76467" y="3340925"/>
            <a:ext cx="3292270" cy="61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spc="-72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2520" y="3361916"/>
            <a:ext cx="138147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6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42520" y="5194606"/>
            <a:ext cx="138147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6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2520" y="4255994"/>
            <a:ext cx="138147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6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2520" y="6129199"/>
            <a:ext cx="138147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6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39032" y="5163397"/>
            <a:ext cx="4693796" cy="61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-72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설계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50300" y="6971176"/>
            <a:ext cx="3292270" cy="61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-72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느낀점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838671" y="142620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97810" y="4219448"/>
            <a:ext cx="4776239" cy="61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spc="-72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설계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36917" y="6091099"/>
            <a:ext cx="3292270" cy="61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-72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트러블슈팅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2520" y="7063792"/>
            <a:ext cx="1381478" cy="5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6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661" y="631333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8134496" y="3096281"/>
            <a:ext cx="8895642" cy="4414462"/>
          </a:xfrm>
          <a:custGeom>
            <a:avLst/>
            <a:gdLst/>
            <a:ahLst/>
            <a:cxnLst/>
            <a:rect l="l" t="t" r="r" b="b"/>
            <a:pathLst>
              <a:path w="8895642" h="4414462">
                <a:moveTo>
                  <a:pt x="0" y="0"/>
                </a:moveTo>
                <a:lnTo>
                  <a:pt x="8895641" y="0"/>
                </a:lnTo>
                <a:lnTo>
                  <a:pt x="8895641" y="4414462"/>
                </a:lnTo>
                <a:lnTo>
                  <a:pt x="0" y="4414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9758" y="1834941"/>
            <a:ext cx="1937908" cy="38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Slave FSM (write)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0465" y="2905445"/>
            <a:ext cx="6840720" cy="532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IDLE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SDA=1, SCL=1 상태에서 Start 조건(SDA falling while SCL=1) 을 기다리는 대기 상태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START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SCL falling edge 를 기다려 첫 번째 데이터 비트를 받을 준비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DATA_CL0~1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SCL rising edge 에서 SDA 값을 읽고 shift 레지스터로 시프트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8비트(0~7)가 다 채워졌는지 bit_counter로 체크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8비트 수신 완료되면 ACK 단계로 이동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ACK_CL0~1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SCL rising edge 에서 슬레이브가 SDA를 0으로 ACK 생성</a:t>
            </a:r>
          </a:p>
          <a:p>
            <a:pPr marL="820419" lvl="2" indent="-273473" algn="l">
              <a:lnSpc>
                <a:spcPts val="2659"/>
              </a:lnSpc>
              <a:spcBef>
                <a:spcPct val="0"/>
              </a:spcBef>
              <a:buFont typeface="Arial"/>
              <a:buChar char="⚬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이후 다음 바이트 수신 준비 위해 DATA_CL0 복귀 하거나 SCL신호에 따라 IDLE로 이동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34175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807762" y="3142783"/>
            <a:ext cx="16672477" cy="2938524"/>
          </a:xfrm>
          <a:custGeom>
            <a:avLst/>
            <a:gdLst/>
            <a:ahLst/>
            <a:cxnLst/>
            <a:rect l="l" t="t" r="r" b="b"/>
            <a:pathLst>
              <a:path w="16672477" h="2938524">
                <a:moveTo>
                  <a:pt x="0" y="0"/>
                </a:moveTo>
                <a:lnTo>
                  <a:pt x="16672476" y="0"/>
                </a:lnTo>
                <a:lnTo>
                  <a:pt x="16672476" y="2938524"/>
                </a:lnTo>
                <a:lnTo>
                  <a:pt x="0" y="2938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144000" y="3142783"/>
            <a:ext cx="0" cy="2938524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-1820350" y="1050635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4973" y="1400653"/>
            <a:ext cx="4438519" cy="44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  <a:spcBef>
                <a:spcPct val="0"/>
              </a:spcBef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Simulation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24741" y="6096480"/>
            <a:ext cx="4438519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HOLD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4897168" y="3142783"/>
            <a:ext cx="0" cy="2938524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2721608" y="6145312"/>
            <a:ext cx="4438519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-4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SCL먼저 High,  SCL Low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STOP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002704" y="4162211"/>
            <a:ext cx="610759" cy="486250"/>
            <a:chOff x="0" y="0"/>
            <a:chExt cx="160858" cy="1280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0858" cy="128066"/>
            </a:xfrm>
            <a:custGeom>
              <a:avLst/>
              <a:gdLst/>
              <a:ahLst/>
              <a:cxnLst/>
              <a:rect l="l" t="t" r="r" b="b"/>
              <a:pathLst>
                <a:path w="160858" h="128066">
                  <a:moveTo>
                    <a:pt x="0" y="0"/>
                  </a:moveTo>
                  <a:lnTo>
                    <a:pt x="160858" y="0"/>
                  </a:lnTo>
                  <a:lnTo>
                    <a:pt x="160858" y="128066"/>
                  </a:lnTo>
                  <a:lnTo>
                    <a:pt x="0" y="128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60858" cy="16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325493" y="5595058"/>
            <a:ext cx="610759" cy="486250"/>
            <a:chOff x="0" y="0"/>
            <a:chExt cx="160858" cy="1280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0858" cy="128066"/>
            </a:xfrm>
            <a:custGeom>
              <a:avLst/>
              <a:gdLst/>
              <a:ahLst/>
              <a:cxnLst/>
              <a:rect l="l" t="t" r="r" b="b"/>
              <a:pathLst>
                <a:path w="160858" h="128066">
                  <a:moveTo>
                    <a:pt x="0" y="0"/>
                  </a:moveTo>
                  <a:lnTo>
                    <a:pt x="160858" y="0"/>
                  </a:lnTo>
                  <a:lnTo>
                    <a:pt x="160858" y="128066"/>
                  </a:lnTo>
                  <a:lnTo>
                    <a:pt x="0" y="128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60858" cy="16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13613463" y="4405336"/>
            <a:ext cx="1691017" cy="1361732"/>
          </a:xfrm>
          <a:prstGeom prst="line">
            <a:avLst/>
          </a:prstGeom>
          <a:ln w="4762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5653424" y="4125796"/>
            <a:ext cx="610759" cy="486250"/>
            <a:chOff x="0" y="0"/>
            <a:chExt cx="160858" cy="1280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0858" cy="128066"/>
            </a:xfrm>
            <a:custGeom>
              <a:avLst/>
              <a:gdLst/>
              <a:ahLst/>
              <a:cxnLst/>
              <a:rect l="l" t="t" r="r" b="b"/>
              <a:pathLst>
                <a:path w="160858" h="128066">
                  <a:moveTo>
                    <a:pt x="0" y="0"/>
                  </a:moveTo>
                  <a:lnTo>
                    <a:pt x="160858" y="0"/>
                  </a:lnTo>
                  <a:lnTo>
                    <a:pt x="160858" y="128066"/>
                  </a:lnTo>
                  <a:lnTo>
                    <a:pt x="0" y="128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0858" cy="16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739545" y="3776579"/>
            <a:ext cx="4438519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DE59"/>
                </a:solidFill>
                <a:latin typeface="각진펜"/>
                <a:ea typeface="각진펜"/>
                <a:cs typeface="각진펜"/>
                <a:sym typeface="각진펜"/>
              </a:rPr>
              <a:t>슬레이브 고유 주소값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347147" y="4780735"/>
            <a:ext cx="407338" cy="362765"/>
            <a:chOff x="0" y="0"/>
            <a:chExt cx="107283" cy="955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283" cy="95543"/>
            </a:xfrm>
            <a:custGeom>
              <a:avLst/>
              <a:gdLst/>
              <a:ahLst/>
              <a:cxnLst/>
              <a:rect l="l" t="t" r="r" b="b"/>
              <a:pathLst>
                <a:path w="107283" h="95543">
                  <a:moveTo>
                    <a:pt x="0" y="0"/>
                  </a:moveTo>
                  <a:lnTo>
                    <a:pt x="107283" y="0"/>
                  </a:lnTo>
                  <a:lnTo>
                    <a:pt x="107283" y="95543"/>
                  </a:lnTo>
                  <a:lnTo>
                    <a:pt x="0" y="95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C5CE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07283" cy="133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071183" y="4780735"/>
            <a:ext cx="407338" cy="362765"/>
            <a:chOff x="0" y="0"/>
            <a:chExt cx="107283" cy="955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283" cy="95543"/>
            </a:xfrm>
            <a:custGeom>
              <a:avLst/>
              <a:gdLst/>
              <a:ahLst/>
              <a:cxnLst/>
              <a:rect l="l" t="t" r="r" b="b"/>
              <a:pathLst>
                <a:path w="107283" h="95543">
                  <a:moveTo>
                    <a:pt x="0" y="0"/>
                  </a:moveTo>
                  <a:lnTo>
                    <a:pt x="107283" y="0"/>
                  </a:lnTo>
                  <a:lnTo>
                    <a:pt x="107283" y="95543"/>
                  </a:lnTo>
                  <a:lnTo>
                    <a:pt x="0" y="95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C5CE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07283" cy="133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942644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137513" y="3565174"/>
            <a:ext cx="16004286" cy="2640707"/>
          </a:xfrm>
          <a:custGeom>
            <a:avLst/>
            <a:gdLst/>
            <a:ahLst/>
            <a:cxnLst/>
            <a:rect l="l" t="t" r="r" b="b"/>
            <a:pathLst>
              <a:path w="16004286" h="2640707">
                <a:moveTo>
                  <a:pt x="0" y="0"/>
                </a:moveTo>
                <a:lnTo>
                  <a:pt x="16004286" y="0"/>
                </a:lnTo>
                <a:lnTo>
                  <a:pt x="16004286" y="2640707"/>
                </a:lnTo>
                <a:lnTo>
                  <a:pt x="0" y="2640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84508" y="6380486"/>
            <a:ext cx="3612509" cy="2951064"/>
          </a:xfrm>
          <a:custGeom>
            <a:avLst/>
            <a:gdLst/>
            <a:ahLst/>
            <a:cxnLst/>
            <a:rect l="l" t="t" r="r" b="b"/>
            <a:pathLst>
              <a:path w="3612509" h="2951064">
                <a:moveTo>
                  <a:pt x="0" y="0"/>
                </a:moveTo>
                <a:lnTo>
                  <a:pt x="3612509" y="0"/>
                </a:lnTo>
                <a:lnTo>
                  <a:pt x="3612509" y="2951064"/>
                </a:lnTo>
                <a:lnTo>
                  <a:pt x="0" y="2951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 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02215" y="2549240"/>
            <a:ext cx="8099031" cy="69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각 스위치를 켤때 주소와 LED값 (0x01, 0x02...)를 보내 슬레이브 보드에서 전달 받고 LED 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26370" y="1757529"/>
            <a:ext cx="4438519" cy="44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  <a:spcBef>
                <a:spcPct val="0"/>
              </a:spcBef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 Application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77343" y="7077322"/>
            <a:ext cx="8099031" cy="139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보내려는 주소 </a:t>
            </a:r>
            <a:r>
              <a:rPr lang="en-US" sz="19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0x48</a:t>
            </a: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과 </a:t>
            </a:r>
            <a:r>
              <a:rPr lang="en-US" sz="19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LED 0x01</a:t>
            </a: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값이 전달은 되지만 주소앞에 다른 쓰레기값이 붙어 주소값이 뒤로밀려 데이터 통신이 되지않는 버그</a:t>
            </a:r>
          </a:p>
          <a:p>
            <a:pPr algn="l">
              <a:lnSpc>
                <a:spcPts val="2799"/>
              </a:lnSpc>
            </a:pPr>
            <a:endParaRPr lang="en-US" sz="19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 코드 문제이거나 마스터와 슬레이브간 타이밍의 문제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942644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0974777" y="2760448"/>
            <a:ext cx="5068976" cy="5519855"/>
          </a:xfrm>
          <a:custGeom>
            <a:avLst/>
            <a:gdLst/>
            <a:ahLst/>
            <a:cxnLst/>
            <a:rect l="l" t="t" r="r" b="b"/>
            <a:pathLst>
              <a:path w="5068976" h="5519855">
                <a:moveTo>
                  <a:pt x="0" y="0"/>
                </a:moveTo>
                <a:lnTo>
                  <a:pt x="5068976" y="0"/>
                </a:lnTo>
                <a:lnTo>
                  <a:pt x="5068976" y="5519855"/>
                </a:lnTo>
                <a:lnTo>
                  <a:pt x="0" y="551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039957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트러블 슈팅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2345" y="3569519"/>
            <a:ext cx="8480125" cy="386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문제 : SPI FND 구현에서 보드 하나로 동작을 하였을때는 잘 동작하는 반면 보드 두개 사용시 숫자가 카운트하다가 중간에 쓰레기 값이 자주 확인됨.</a:t>
            </a:r>
          </a:p>
          <a:p>
            <a:pPr algn="l">
              <a:lnSpc>
                <a:spcPts val="2799"/>
              </a:lnSpc>
            </a:pPr>
            <a:endParaRPr lang="en-US" sz="1999" b="1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Master는 매우 빠른 속도로 2바이트 전송 Slave는 내부 clk 기준 done 펄스를 처리 두 이벤트가 같은 clk 사이클에서 겹치며 타이밍이 꼬인 것으로 추정</a:t>
            </a:r>
          </a:p>
          <a:p>
            <a:pPr algn="l">
              <a:lnSpc>
                <a:spcPts val="2799"/>
              </a:lnSpc>
            </a:pPr>
            <a:endParaRPr lang="en-US" sz="1999" b="1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799"/>
              </a:lnSpc>
            </a:pPr>
            <a:endParaRPr lang="en-US" sz="1999" b="1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799"/>
              </a:lnSpc>
            </a:pPr>
            <a:endParaRPr lang="en-US" sz="1999" b="1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해결 : 슬레이브측에 싱크로나이저 회로를 사용하여 타이밍 문제를 안정화하여 데이터를 잘  수신받음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b="1">
              <a:solidFill>
                <a:srgbClr val="3C5CE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942644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26516" y="1866932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후 느낀점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7459" y="3796030"/>
            <a:ext cx="14472716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이번 SPI·I2C 통신 설계 과정을 진행하면서 디지털 통신 프로토콜이 단순한 회로 연결로 끝나는 것이 아니라  정확한 타이밍 이해, FSM 설계 규칙 준수, 그리고 실제 환경의 요소까지 고려해야 한다는 사실을 깊이 체감할 수 있었습니다. 특히 SPI와 달리 I2C는  START/STOP 조건이 명확하면서도 실제 구현에서는 , 동기 타이밍, 마스터 FSM과 펌웨어동작 차이 등이 겹치면서 이론대로만 동작하지 않는다는 점을 분명히 느꼈습니다.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아쉬운 점으로는 Write 안정화도 어렵게 진행되어서 Read사이클까지 완성하지못 한 점과 마스터 FSM과 C코드의 타이밍차이를 완전히 제어하지못했고 시간 부족으로 UVM 검증을 진행하지 못한 점이 아쉬웠습니다.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이후 남은 시간에 동작구현과 검증을 할 계획입니다.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85350" y="3917951"/>
            <a:ext cx="85173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85350" y="7726171"/>
            <a:ext cx="8517301" cy="41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발표자 : 안유한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6914344" y="4763973"/>
            <a:ext cx="7989914" cy="4494327"/>
          </a:xfrm>
          <a:custGeom>
            <a:avLst/>
            <a:gdLst/>
            <a:ahLst/>
            <a:cxnLst/>
            <a:rect l="l" t="t" r="r" b="b"/>
            <a:pathLst>
              <a:path w="7989914" h="4494327">
                <a:moveTo>
                  <a:pt x="0" y="0"/>
                </a:moveTo>
                <a:lnTo>
                  <a:pt x="7989915" y="0"/>
                </a:lnTo>
                <a:lnTo>
                  <a:pt x="7989915" y="4494327"/>
                </a:lnTo>
                <a:lnTo>
                  <a:pt x="0" y="4494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693633" y="1362085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목표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1715" y="2953455"/>
            <a:ext cx="5719960" cy="181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SPI/I2C 통신 프로토콜 이해 및 설계</a:t>
            </a:r>
          </a:p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Microblaze 및 AXI4-Lite Bus 연결</a:t>
            </a:r>
          </a:p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보드간 통신 어플리케이션 구현</a:t>
            </a:r>
          </a:p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synopsys vcs를 통해 검증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572263" y="2628066"/>
            <a:ext cx="4434711" cy="3479102"/>
          </a:xfrm>
          <a:custGeom>
            <a:avLst/>
            <a:gdLst/>
            <a:ahLst/>
            <a:cxnLst/>
            <a:rect l="l" t="t" r="r" b="b"/>
            <a:pathLst>
              <a:path w="4434711" h="3479102">
                <a:moveTo>
                  <a:pt x="0" y="0"/>
                </a:moveTo>
                <a:lnTo>
                  <a:pt x="4434710" y="0"/>
                </a:lnTo>
                <a:lnTo>
                  <a:pt x="4434710" y="3479102"/>
                </a:lnTo>
                <a:lnTo>
                  <a:pt x="0" y="3479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65296" y="2559696"/>
            <a:ext cx="7071376" cy="3615842"/>
          </a:xfrm>
          <a:custGeom>
            <a:avLst/>
            <a:gdLst/>
            <a:ahLst/>
            <a:cxnLst/>
            <a:rect l="l" t="t" r="r" b="b"/>
            <a:pathLst>
              <a:path w="7071376" h="3615842">
                <a:moveTo>
                  <a:pt x="0" y="0"/>
                </a:moveTo>
                <a:lnTo>
                  <a:pt x="7071376" y="0"/>
                </a:lnTo>
                <a:lnTo>
                  <a:pt x="7071376" y="3615842"/>
                </a:lnTo>
                <a:lnTo>
                  <a:pt x="0" y="3615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6179" y="6489863"/>
            <a:ext cx="13716001" cy="38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SPI는 Serial Peripheral Interface의 약자로, 하드웨어(주변 장치) 간 데이터 교환을 위한 동기식 직렬 통신 프로토콜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6179" y="7147124"/>
            <a:ext cx="11265629" cy="175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1:N(1 대 다수)의 통신을 지원한다.</a:t>
            </a:r>
          </a:p>
          <a:p>
            <a:pPr marL="431802" lvl="1" indent="-215901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한 번에 여러 장치와 데이터를 주고 받을 수는 있지만, 그만큼 통신선이 많이 필요하다는 단점이 있다.</a:t>
            </a:r>
          </a:p>
          <a:p>
            <a:pPr marL="431802" lvl="1" indent="-215901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동시에 여러 장치와 송수신이 가능</a:t>
            </a:r>
          </a:p>
          <a:p>
            <a:pPr marL="431802" lvl="1" indent="-215901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I2C에 비해 속도가 빠르다</a:t>
            </a:r>
          </a:p>
          <a:p>
            <a:pPr marL="431802" lvl="1" indent="-215901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간단하게 배선 가능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0662" y="827429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3006239" y="3234397"/>
            <a:ext cx="6073377" cy="4764662"/>
          </a:xfrm>
          <a:custGeom>
            <a:avLst/>
            <a:gdLst/>
            <a:ahLst/>
            <a:cxnLst/>
            <a:rect l="l" t="t" r="r" b="b"/>
            <a:pathLst>
              <a:path w="6073377" h="4764662">
                <a:moveTo>
                  <a:pt x="0" y="0"/>
                </a:moveTo>
                <a:lnTo>
                  <a:pt x="6073376" y="0"/>
                </a:lnTo>
                <a:lnTo>
                  <a:pt x="6073376" y="4764662"/>
                </a:lnTo>
                <a:lnTo>
                  <a:pt x="0" y="4764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23389" y="4075867"/>
            <a:ext cx="6008026" cy="304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구조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SCLK·MOSI·MISO는 모든 슬레이브와 공통 연결된다.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마스터가 내는 클럭(SCLK)에 맞춰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MOSI는 마스터 → 슬레이브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MISO는 슬레이브 → 마스터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슬레이브 선택신호(SS)는 장치마다 하나씩 존재한다.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SS1, SS2, SS3 중 하나만 LOW로 내려가는 순간 통신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선택되지 않은 슬레이브는 MISO를 High-Z로 둔다.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신호 충돌이 일어나지 않는다.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2857781" y="2598613"/>
            <a:ext cx="13067095" cy="4508148"/>
          </a:xfrm>
          <a:custGeom>
            <a:avLst/>
            <a:gdLst/>
            <a:ahLst/>
            <a:cxnLst/>
            <a:rect l="l" t="t" r="r" b="b"/>
            <a:pathLst>
              <a:path w="13067095" h="4508148">
                <a:moveTo>
                  <a:pt x="0" y="0"/>
                </a:moveTo>
                <a:lnTo>
                  <a:pt x="13067094" y="0"/>
                </a:lnTo>
                <a:lnTo>
                  <a:pt x="13067094" y="4508148"/>
                </a:lnTo>
                <a:lnTo>
                  <a:pt x="0" y="450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설계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2800" y="471322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2857781" y="2598613"/>
            <a:ext cx="13067095" cy="4508148"/>
          </a:xfrm>
          <a:custGeom>
            <a:avLst/>
            <a:gdLst/>
            <a:ahLst/>
            <a:cxnLst/>
            <a:rect l="l" t="t" r="r" b="b"/>
            <a:pathLst>
              <a:path w="13067095" h="4508148">
                <a:moveTo>
                  <a:pt x="0" y="0"/>
                </a:moveTo>
                <a:lnTo>
                  <a:pt x="13067094" y="0"/>
                </a:lnTo>
                <a:lnTo>
                  <a:pt x="13067094" y="4508148"/>
                </a:lnTo>
                <a:lnTo>
                  <a:pt x="0" y="450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862766" y="4447317"/>
            <a:ext cx="5823567" cy="0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862766" y="5598190"/>
            <a:ext cx="5823567" cy="0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4900866" y="4447317"/>
            <a:ext cx="0" cy="1150873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0648233" y="4447317"/>
            <a:ext cx="0" cy="1150873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5267278" y="5598190"/>
            <a:ext cx="0" cy="2183507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5267278" y="7743597"/>
            <a:ext cx="564638" cy="0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9193813" y="6165497"/>
            <a:ext cx="5086132" cy="2824087"/>
          </a:xfrm>
          <a:custGeom>
            <a:avLst/>
            <a:gdLst/>
            <a:ahLst/>
            <a:cxnLst/>
            <a:rect l="l" t="t" r="r" b="b"/>
            <a:pathLst>
              <a:path w="5086132" h="2824087">
                <a:moveTo>
                  <a:pt x="0" y="0"/>
                </a:moveTo>
                <a:lnTo>
                  <a:pt x="5086132" y="0"/>
                </a:lnTo>
                <a:lnTo>
                  <a:pt x="5086132" y="2824087"/>
                </a:lnTo>
                <a:lnTo>
                  <a:pt x="0" y="2824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설계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59017" y="7402036"/>
            <a:ext cx="323003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MOSI : MSB → LSB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순서로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송신</a:t>
            </a:r>
            <a:endParaRPr lang="en-US" sz="1899" b="1" dirty="0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MISO : MSB → LSB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순서로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응답</a:t>
            </a:r>
            <a:endParaRPr lang="en-US" sz="1899" b="1" dirty="0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06239" y="8170695"/>
            <a:ext cx="6060446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마스터에서 어떤 값을 슬레이브로 보낸다고 가정했을 때, 보내는 1 clock의 신호마다 1 bit의 data가 이동된다.</a:t>
            </a:r>
          </a:p>
        </p:txBody>
      </p:sp>
      <p:sp>
        <p:nvSpPr>
          <p:cNvPr id="18" name="AutoShape 18"/>
          <p:cNvSpPr/>
          <p:nvPr/>
        </p:nvSpPr>
        <p:spPr>
          <a:xfrm>
            <a:off x="9144000" y="6165497"/>
            <a:ext cx="5135945" cy="0"/>
          </a:xfrm>
          <a:prstGeom prst="line">
            <a:avLst/>
          </a:prstGeom>
          <a:ln w="76200" cap="flat">
            <a:solidFill>
              <a:srgbClr val="4465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9178432" y="8951420"/>
            <a:ext cx="5063414" cy="64"/>
          </a:xfrm>
          <a:prstGeom prst="line">
            <a:avLst/>
          </a:prstGeom>
          <a:ln w="76200" cap="flat">
            <a:solidFill>
              <a:srgbClr val="4465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9189051" y="6166099"/>
            <a:ext cx="4762" cy="2823485"/>
          </a:xfrm>
          <a:prstGeom prst="line">
            <a:avLst/>
          </a:prstGeom>
          <a:ln w="76200" cap="flat">
            <a:solidFill>
              <a:srgbClr val="4465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4237083" y="6127935"/>
            <a:ext cx="4762" cy="2823485"/>
          </a:xfrm>
          <a:prstGeom prst="line">
            <a:avLst/>
          </a:prstGeom>
          <a:ln w="76200" cap="flat">
            <a:solidFill>
              <a:srgbClr val="4465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2800" y="471322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2857781" y="2598613"/>
            <a:ext cx="13067095" cy="4508148"/>
          </a:xfrm>
          <a:custGeom>
            <a:avLst/>
            <a:gdLst/>
            <a:ahLst/>
            <a:cxnLst/>
            <a:rect l="l" t="t" r="r" b="b"/>
            <a:pathLst>
              <a:path w="13067095" h="4508148">
                <a:moveTo>
                  <a:pt x="0" y="0"/>
                </a:moveTo>
                <a:lnTo>
                  <a:pt x="13067094" y="0"/>
                </a:lnTo>
                <a:lnTo>
                  <a:pt x="13067094" y="4508148"/>
                </a:lnTo>
                <a:lnTo>
                  <a:pt x="0" y="450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설계</a:t>
            </a:r>
          </a:p>
        </p:txBody>
      </p:sp>
      <p:sp>
        <p:nvSpPr>
          <p:cNvPr id="9" name="AutoShape 9"/>
          <p:cNvSpPr/>
          <p:nvPr/>
        </p:nvSpPr>
        <p:spPr>
          <a:xfrm>
            <a:off x="3941737" y="7488771"/>
            <a:ext cx="748760" cy="0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3726889" y="4568064"/>
            <a:ext cx="0" cy="775300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951262" y="5343364"/>
            <a:ext cx="0" cy="2183507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>
            <a:off x="3726889" y="5343364"/>
            <a:ext cx="738724" cy="0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855382" y="7287245"/>
            <a:ext cx="847961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장치들이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서로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다른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타이밍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규칙을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갖고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있기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때문에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타이밍을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맞춰줄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수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있도록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CPOL/CPHA 두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설정이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필수적으로</a:t>
            </a:r>
            <a:r>
              <a:rPr lang="en-US" sz="1899" b="1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존재</a:t>
            </a:r>
            <a:endParaRPr lang="en-US" sz="1899" b="1" dirty="0">
              <a:solidFill>
                <a:srgbClr val="FF3131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4" name="AutoShape 14"/>
          <p:cNvSpPr/>
          <p:nvPr/>
        </p:nvSpPr>
        <p:spPr>
          <a:xfrm flipH="1">
            <a:off x="3726889" y="4606164"/>
            <a:ext cx="738724" cy="0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4427512" y="4568064"/>
            <a:ext cx="0" cy="775300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4690498" y="8028855"/>
            <a:ext cx="4921250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-37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CPOL은</a:t>
            </a:r>
            <a:r>
              <a:rPr lang="en-US" sz="1899" b="1" spc="-37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spc="-37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클럭의</a:t>
            </a:r>
            <a:r>
              <a:rPr lang="en-US" sz="1899" b="1" spc="-37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spc="-37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기본</a:t>
            </a:r>
            <a:r>
              <a:rPr lang="en-US" sz="1899" b="1" spc="-37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spc="-37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상태를</a:t>
            </a:r>
            <a:r>
              <a:rPr lang="en-US" sz="1899" b="1" spc="-37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spc="-37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결정</a:t>
            </a:r>
            <a:endParaRPr lang="en-US" sz="1899" b="1" spc="-37" dirty="0">
              <a:solidFill>
                <a:srgbClr val="3C5CE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-37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CPHA는</a:t>
            </a:r>
            <a:r>
              <a:rPr lang="en-US" sz="1899" b="1" spc="-37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spc="-37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데이터의</a:t>
            </a:r>
            <a:r>
              <a:rPr lang="en-US" sz="1899" b="1" spc="-37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spc="-37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읽기</a:t>
            </a:r>
            <a:r>
              <a:rPr lang="en-US" sz="1899" b="1" spc="-37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spc="-37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시점을</a:t>
            </a:r>
            <a:r>
              <a:rPr lang="en-US" sz="1899" b="1" spc="-37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spc="-37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결정하는</a:t>
            </a:r>
            <a:r>
              <a:rPr lang="en-US" sz="1899" b="1" spc="-37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spc="-37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방식</a:t>
            </a:r>
            <a:endParaRPr lang="en-US" sz="1899" b="1" spc="-37" dirty="0">
              <a:solidFill>
                <a:srgbClr val="3C5CE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b="1" spc="-37" dirty="0">
              <a:solidFill>
                <a:srgbClr val="3C5CE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876459" y="8028855"/>
            <a:ext cx="395798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CPHA = 0 → 첫 </a:t>
            </a:r>
            <a:r>
              <a:rPr lang="en-US" sz="1899" b="1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번째</a:t>
            </a:r>
            <a:r>
              <a:rPr lang="en-US" sz="1899" b="1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엣지에서</a:t>
            </a:r>
            <a:r>
              <a:rPr lang="en-US" sz="1899" b="1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샘플링</a:t>
            </a:r>
            <a:endParaRPr lang="en-US" sz="1899" b="1" dirty="0">
              <a:solidFill>
                <a:srgbClr val="3C5CE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CPHA = 1 → 두 </a:t>
            </a:r>
            <a:r>
              <a:rPr lang="en-US" sz="1899" b="1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번째</a:t>
            </a:r>
            <a:r>
              <a:rPr lang="en-US" sz="1899" b="1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엣지에서</a:t>
            </a:r>
            <a:r>
              <a:rPr lang="en-US" sz="1899" b="1" dirty="0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899" b="1" dirty="0" err="1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샘플링</a:t>
            </a:r>
            <a:endParaRPr lang="en-US" sz="1899" b="1" dirty="0">
              <a:solidFill>
                <a:srgbClr val="3C5CE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808848" y="3913486"/>
            <a:ext cx="6262739" cy="3739441"/>
          </a:xfrm>
          <a:custGeom>
            <a:avLst/>
            <a:gdLst/>
            <a:ahLst/>
            <a:cxnLst/>
            <a:rect l="l" t="t" r="r" b="b"/>
            <a:pathLst>
              <a:path w="6262739" h="3739441">
                <a:moveTo>
                  <a:pt x="0" y="0"/>
                </a:moveTo>
                <a:lnTo>
                  <a:pt x="6262739" y="0"/>
                </a:lnTo>
                <a:lnTo>
                  <a:pt x="6262739" y="3739442"/>
                </a:lnTo>
                <a:lnTo>
                  <a:pt x="0" y="373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252412" y="1407887"/>
            <a:ext cx="8517301" cy="8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SPI 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3013" y="3353276"/>
            <a:ext cx="4438519" cy="44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  <a:spcBef>
                <a:spcPct val="0"/>
              </a:spcBef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Master FSM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78767" y="2214371"/>
            <a:ext cx="7373663" cy="683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539" lvl="1" indent="-281269" algn="l">
              <a:lnSpc>
                <a:spcPts val="3647"/>
              </a:lnSpc>
              <a:buFont typeface="Arial"/>
              <a:buChar char="•"/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IDLE 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SPI 통신을 준비하는 기본 대기 상태</a:t>
            </a:r>
          </a:p>
          <a:p>
            <a:pPr marL="562539" lvl="1" indent="-281269" algn="l">
              <a:lnSpc>
                <a:spcPts val="3647"/>
              </a:lnSpc>
              <a:buFont typeface="Arial"/>
              <a:buChar char="•"/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CP0 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SCLK 반 주기 동안 기다리다가 MISO 입력을 샘플링하고 다음 단계로 이동</a:t>
            </a:r>
          </a:p>
          <a:p>
            <a:pPr marL="562539" lvl="1" indent="-281269" algn="l">
              <a:lnSpc>
                <a:spcPts val="3647"/>
              </a:lnSpc>
              <a:buFont typeface="Arial"/>
              <a:buChar char="•"/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CP1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SCLK 반 주기 동안 MOSI 비트를 시프트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비트 하나 전송이 끝났는지 체크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마지막 비트면 종료 처리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CPHA값에 따라 IDLE or CP_DELAY로 이동</a:t>
            </a:r>
          </a:p>
          <a:p>
            <a:pPr marL="562539" lvl="1" indent="-281269" algn="l">
              <a:lnSpc>
                <a:spcPts val="3647"/>
              </a:lnSpc>
              <a:buFont typeface="Arial"/>
              <a:buChar char="•"/>
            </a:pPr>
            <a:r>
              <a:rPr lang="en-US" sz="2605" b="1" spc="-52">
                <a:solidFill>
                  <a:srgbClr val="3C5CE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CP_DEALY</a:t>
            </a:r>
          </a:p>
          <a:p>
            <a:pPr marL="1125078" lvl="2" indent="-375026" algn="l">
              <a:lnSpc>
                <a:spcPts val="3647"/>
              </a:lnSpc>
              <a:buFont typeface="Arial"/>
              <a:buChar char="⚬"/>
            </a:pPr>
            <a:r>
              <a:rPr lang="en-US" sz="2605" spc="-5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SPI Mode에 따라 종료 타이밍을 조정하는 보정 단계</a:t>
            </a:r>
          </a:p>
          <a:p>
            <a:pPr algn="l">
              <a:lnSpc>
                <a:spcPts val="3647"/>
              </a:lnSpc>
            </a:pPr>
            <a:endParaRPr lang="en-US" sz="2605" spc="-52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647"/>
              </a:lnSpc>
              <a:spcBef>
                <a:spcPct val="0"/>
              </a:spcBef>
            </a:pPr>
            <a:endParaRPr lang="en-US" sz="2605" spc="-52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1310</Words>
  <Application>Microsoft Office PowerPoint</Application>
  <PresentationFormat>사용자 지정</PresentationFormat>
  <Paragraphs>191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각진펜 Bold</vt:lpstr>
      <vt:lpstr>Gotham Bold</vt:lpstr>
      <vt:lpstr>Arial</vt:lpstr>
      <vt:lpstr>Calibri</vt:lpstr>
      <vt:lpstr>각진펜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발표자 : 안유한</dc:title>
  <cp:lastModifiedBy>kccistc</cp:lastModifiedBy>
  <cp:revision>3</cp:revision>
  <dcterms:created xsi:type="dcterms:W3CDTF">2006-08-16T00:00:00Z</dcterms:created>
  <dcterms:modified xsi:type="dcterms:W3CDTF">2025-11-18T02:17:50Z</dcterms:modified>
  <dc:identifier>DAG44f9cC00</dc:identifier>
</cp:coreProperties>
</file>